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4"/>
  </p:notesMasterIdLst>
  <p:sldIdLst>
    <p:sldId id="270" r:id="rId2"/>
    <p:sldId id="271" r:id="rId3"/>
    <p:sldId id="275" r:id="rId4"/>
    <p:sldId id="258" r:id="rId5"/>
    <p:sldId id="259" r:id="rId6"/>
    <p:sldId id="268" r:id="rId7"/>
    <p:sldId id="260" r:id="rId8"/>
    <p:sldId id="261" r:id="rId9"/>
    <p:sldId id="263" r:id="rId10"/>
    <p:sldId id="264" r:id="rId11"/>
    <p:sldId id="265" r:id="rId12"/>
    <p:sldId id="266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644" autoAdjust="0"/>
    <p:restoredTop sz="86301" autoAdjust="0"/>
  </p:normalViewPr>
  <p:slideViewPr>
    <p:cSldViewPr>
      <p:cViewPr varScale="1">
        <p:scale>
          <a:sx n="63" d="100"/>
          <a:sy n="63" d="100"/>
        </p:scale>
        <p:origin x="-136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54" y="23922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A9C93F-9D96-4DE3-A3D4-7BCE93E08636}" type="datetimeFigureOut">
              <a:rPr lang="en-US" smtClean="0"/>
              <a:pPr/>
              <a:t>12/17/2017</a:t>
            </a:fld>
            <a:endParaRPr lang="en-US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129CE0-9780-4836-9108-9A33840D96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93883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129CE0-9780-4836-9108-9A33840D96EB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عنوان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2" name="عنوان فرعي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48227D7-8F3C-4732-A9C3-18BBBE6CC3AF}" type="datetimeFigureOut">
              <a:rPr lang="en-US" smtClean="0"/>
              <a:pPr/>
              <a:t>12/17/2017</a:t>
            </a:fld>
            <a:endParaRPr lang="en-US"/>
          </a:p>
        </p:txBody>
      </p:sp>
      <p:sp>
        <p:nvSpPr>
          <p:cNvPr id="20" name="عنصر نائب للتذييل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عنصر نائب لرقم الشريحة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A20527-1AB4-4255-AF5B-75FF0BE27B7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شكل بيضاوي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48227D7-8F3C-4732-A9C3-18BBBE6CC3AF}" type="datetimeFigureOut">
              <a:rPr lang="en-US" smtClean="0"/>
              <a:pPr/>
              <a:t>12/17/2017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A20527-1AB4-4255-AF5B-75FF0BE27B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48227D7-8F3C-4732-A9C3-18BBBE6CC3AF}" type="datetimeFigureOut">
              <a:rPr lang="en-US" smtClean="0"/>
              <a:pPr/>
              <a:t>12/17/2017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A20527-1AB4-4255-AF5B-75FF0BE27B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48227D7-8F3C-4732-A9C3-18BBBE6CC3AF}" type="datetimeFigureOut">
              <a:rPr lang="en-US" smtClean="0"/>
              <a:pPr/>
              <a:t>12/17/2017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A20527-1AB4-4255-AF5B-75FF0BE27B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48227D7-8F3C-4732-A9C3-18BBBE6CC3AF}" type="datetimeFigureOut">
              <a:rPr lang="en-US" smtClean="0"/>
              <a:pPr/>
              <a:t>12/17/2017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A20527-1AB4-4255-AF5B-75FF0BE27B7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مستطيل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48227D7-8F3C-4732-A9C3-18BBBE6CC3AF}" type="datetimeFigureOut">
              <a:rPr lang="en-US" smtClean="0"/>
              <a:pPr/>
              <a:t>12/17/2017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A20527-1AB4-4255-AF5B-75FF0BE27B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48227D7-8F3C-4732-A9C3-18BBBE6CC3AF}" type="datetimeFigureOut">
              <a:rPr lang="en-US" smtClean="0"/>
              <a:pPr/>
              <a:t>12/17/2017</a:t>
            </a:fld>
            <a:endParaRPr lang="en-US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A20527-1AB4-4255-AF5B-75FF0BE27B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48227D7-8F3C-4732-A9C3-18BBBE6CC3AF}" type="datetimeFigureOut">
              <a:rPr lang="en-US" smtClean="0"/>
              <a:pPr/>
              <a:t>12/17/2017</a:t>
            </a:fld>
            <a:endParaRPr lang="en-US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A20527-1AB4-4255-AF5B-75FF0BE27B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48227D7-8F3C-4732-A9C3-18BBBE6CC3AF}" type="datetimeFigureOut">
              <a:rPr lang="en-US" smtClean="0"/>
              <a:pPr/>
              <a:t>12/17/2017</a:t>
            </a:fld>
            <a:endParaRPr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A20527-1AB4-4255-AF5B-75FF0BE27B7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مستطيل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48227D7-8F3C-4732-A9C3-18BBBE6CC3AF}" type="datetimeFigureOut">
              <a:rPr lang="en-US" smtClean="0"/>
              <a:pPr/>
              <a:t>12/17/2017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A20527-1AB4-4255-AF5B-75FF0BE27B7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48227D7-8F3C-4732-A9C3-18BBBE6CC3AF}" type="datetimeFigureOut">
              <a:rPr lang="en-US" smtClean="0"/>
              <a:pPr/>
              <a:t>12/17/2017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A20527-1AB4-4255-AF5B-75FF0BE27B7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مستطيل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9" name="مخطط انسيابي: معالجة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مخطط انسيابي: معالجة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دائري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دائرة مجوفة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مستطيل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عنصر نائب للعنوان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صر نائب للنص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24" name="عنصر نائب للتاريخ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248227D7-8F3C-4732-A9C3-18BBBE6CC3AF}" type="datetimeFigureOut">
              <a:rPr lang="en-US" smtClean="0"/>
              <a:pPr/>
              <a:t>12/17/2017</a:t>
            </a:fld>
            <a:endParaRPr lang="en-US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عنصر نائب لرقم الشريحة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5CA20527-1AB4-4255-AF5B-75FF0BE27B7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مستطيل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Herbal therapy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/>
          <a:lstStyle/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Herbal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therapy is defined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as: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products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other than vitamins and minerals taken by mouth and containing dietary ingredients intended to supplement the diet. </a:t>
            </a:r>
          </a:p>
        </p:txBody>
      </p:sp>
    </p:spTree>
    <p:extLst>
      <p:ext uri="{BB962C8B-B14F-4D97-AF65-F5344CB8AC3E}">
        <p14:creationId xmlns:p14="http://schemas.microsoft.com/office/powerpoint/2010/main" xmlns="" val="2743927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2984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Historically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1643050"/>
            <a:ext cx="9144000" cy="521495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Western societies, patients using both types of therapy have often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experienced: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Conflicting advice &amp;value judgments, 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poor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or absent communication between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practitioners </a:t>
            </a:r>
            <a:r>
              <a:rPr lang="ar-IQ" sz="2800" dirty="0">
                <a:latin typeface="Times New Roman" pitchFamily="18" charset="0"/>
                <a:cs typeface="Times New Roman" pitchFamily="18" charset="0"/>
              </a:rPr>
              <a:t>&amp;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even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hostility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(lack of sympathy).</a:t>
            </a:r>
          </a:p>
          <a:p>
            <a:pPr>
              <a:buNone/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They often revert to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secrecy</a:t>
            </a:r>
            <a:r>
              <a:rPr lang="ar-IQ" sz="2800" dirty="0" smtClean="0">
                <a:latin typeface="Times New Roman" pitchFamily="18" charset="0"/>
                <a:cs typeface="Times New Roman" pitchFamily="18" charset="0"/>
              </a:rPr>
              <a:t>   ( السرية)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,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an inherently undesirable and potentially dangerous outcome.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Integrated health ( IH )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1428736"/>
            <a:ext cx="9144000" cy="5429264"/>
          </a:xfrm>
        </p:spPr>
        <p:txBody>
          <a:bodyPr>
            <a:normAutofit fontScale="92500" lnSpcReduction="10000"/>
          </a:bodyPr>
          <a:lstStyle/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IH care aims:</a:t>
            </a:r>
          </a:p>
          <a:p>
            <a:pPr marL="82296" indent="0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to understand and remove the barriers that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create</a:t>
            </a:r>
          </a:p>
          <a:p>
            <a:pPr marL="82296" indent="0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   dilemmas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for patients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let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them exercise their choice of treatment in an open environment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by:</a:t>
            </a:r>
          </a:p>
          <a:p>
            <a:pPr marL="82296" indent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good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communication</a:t>
            </a:r>
          </a:p>
          <a:p>
            <a:pPr marL="82296" indent="0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   respect</a:t>
            </a:r>
          </a:p>
          <a:p>
            <a:pPr marL="82296" indent="0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   due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consideration of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autonomy</a:t>
            </a:r>
          </a:p>
          <a:p>
            <a:pPr marL="82296" indent="0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   efficacy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&amp; risk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82296" indent="0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 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85794"/>
          </a:xfrm>
        </p:spPr>
        <p:txBody>
          <a:bodyPr>
            <a:normAutofit fontScale="90000"/>
          </a:bodyPr>
          <a:lstStyle/>
          <a:p>
            <a:r>
              <a:rPr lang="en-US" b="1" i="1" dirty="0" smtClean="0"/>
              <a:t/>
            </a:r>
            <a:br>
              <a:rPr lang="en-US" b="1" i="1" dirty="0" smtClean="0"/>
            </a:b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Websites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1142984"/>
            <a:ext cx="9144000" cy="5715016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www.dh.gov.uk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UK Department of Health guidance and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policy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on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confidentiality and consent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www.evidence.nhs.uk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A UK National Health Service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resource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providing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a searchable library of clinical guidelines from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all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sources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www.gmc-uk.org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UK General Medical Council. Includes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access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to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guidance on professional conduct (Duties of a Doctor,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Good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Medical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Practice) and guidance on medical education, such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as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‘Tomorrow’s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Doctors’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www.nice.org.uk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National Institute for Health and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Clinical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Excellence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. Includes recommendations for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evidence-based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treatments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www.rcplondon.ac.uk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Royal College of Physicians.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Includes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access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to a working party report: Doctors in Society: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Medical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Professionalism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in a Changing World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www.sign.ac.uk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Scottish Intercollegiate Guidelines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Network.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Includes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evidence-based guidelines for clinical practice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www.who.int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World Health Organization. Includes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information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relevant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to global health and differences in medical practice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عنوان 7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71546"/>
          </a:xfrm>
        </p:spPr>
        <p:txBody>
          <a:bodyPr>
            <a:noAutofit/>
          </a:bodyPr>
          <a:lstStyle/>
          <a:p>
            <a:r>
              <a:rPr lang="en-US" sz="3200" dirty="0" smtClean="0"/>
              <a:t>  </a:t>
            </a:r>
            <a:r>
              <a:rPr lang="en-US" sz="2800" dirty="0" smtClean="0"/>
              <a:t>Evidence </a:t>
            </a:r>
            <a:r>
              <a:rPr lang="en-US" sz="2800" dirty="0"/>
              <a:t>of </a:t>
            </a:r>
            <a:r>
              <a:rPr lang="en-US" sz="2800" dirty="0" smtClean="0"/>
              <a:t>Efficacy, Safety </a:t>
            </a:r>
            <a:r>
              <a:rPr lang="en-US" sz="2800" dirty="0"/>
              <a:t>of Selected Herbs </a:t>
            </a:r>
            <a:r>
              <a:rPr lang="en-US" sz="2800" dirty="0" smtClean="0"/>
              <a:t>&amp; Supplements</a:t>
            </a:r>
            <a:endParaRPr lang="en-US" sz="2800" dirty="0"/>
          </a:p>
        </p:txBody>
      </p:sp>
      <p:graphicFrame>
        <p:nvGraphicFramePr>
          <p:cNvPr id="10" name="عنصر نائب للمحتوى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18061995"/>
              </p:ext>
            </p:extLst>
          </p:nvPr>
        </p:nvGraphicFramePr>
        <p:xfrm>
          <a:off x="0" y="1142984"/>
          <a:ext cx="9144000" cy="55983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  <a:gridCol w="1524000"/>
                <a:gridCol w="1524000"/>
                <a:gridCol w="1524000"/>
              </a:tblGrid>
              <a:tr h="99986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latin typeface="Times New Roman"/>
                          <a:ea typeface="Times New Roman"/>
                          <a:cs typeface="Arial"/>
                        </a:rPr>
                        <a:t>Herb or supplement</a:t>
                      </a:r>
                      <a:endParaRPr lang="en-US" sz="12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Times New Roman"/>
                          <a:ea typeface="Times New Roman"/>
                          <a:cs typeface="Arial"/>
                        </a:rPr>
                        <a:t>Most studied indication</a:t>
                      </a:r>
                      <a:endParaRPr lang="en-US" sz="12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Times New Roman"/>
                          <a:ea typeface="Times New Roman"/>
                          <a:cs typeface="Arial"/>
                        </a:rPr>
                        <a:t>Efficacy</a:t>
                      </a:r>
                      <a:endParaRPr lang="en-US" sz="12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Times New Roman"/>
                          <a:ea typeface="Times New Roman"/>
                          <a:cs typeface="Arial"/>
                        </a:rPr>
                        <a:t>Adverse effects</a:t>
                      </a:r>
                      <a:endParaRPr lang="en-US" sz="12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Times New Roman"/>
                          <a:ea typeface="Times New Roman"/>
                          <a:cs typeface="Arial"/>
                        </a:rPr>
                        <a:t>Drug interactions</a:t>
                      </a:r>
                      <a:endParaRPr lang="en-US" sz="12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>
                          <a:latin typeface="Times New Roman"/>
                          <a:ea typeface="Times New Roman"/>
                          <a:cs typeface="Arial"/>
                        </a:rPr>
                        <a:t>Comments</a:t>
                      </a:r>
                      <a:endParaRPr lang="en-US" sz="12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8100" marR="38100" marT="38100" marB="38100"/>
                </a:tc>
              </a:tr>
              <a:tr h="137982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Arial"/>
                        </a:rPr>
                        <a:t>Glucosamine </a:t>
                      </a:r>
                      <a:r>
                        <a:rPr lang="en-US" sz="1800" smtClean="0">
                          <a:latin typeface="Times New Roman"/>
                          <a:ea typeface="Times New Roman"/>
                          <a:cs typeface="Arial"/>
                        </a:rPr>
                        <a:t> chondroitin</a:t>
                      </a:r>
                      <a:endParaRPr lang="en-US" sz="12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  <a:cs typeface="Arial"/>
                        </a:rPr>
                        <a:t>Osteoarthritis</a:t>
                      </a:r>
                      <a:endParaRPr lang="en-US" sz="12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Times New Roman"/>
                          <a:ea typeface="Times New Roman"/>
                          <a:cs typeface="Arial"/>
                        </a:rPr>
                        <a:t> pain </a:t>
                      </a:r>
                      <a:r>
                        <a:rPr lang="en-US" sz="1800" dirty="0">
                          <a:latin typeface="Times New Roman"/>
                          <a:ea typeface="Times New Roman"/>
                          <a:cs typeface="Arial"/>
                        </a:rPr>
                        <a:t>relief, possibly for slowing disease </a:t>
                      </a:r>
                      <a:endParaRPr lang="en-US" sz="12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Times New Roman"/>
                          <a:ea typeface="Times New Roman"/>
                          <a:cs typeface="Arial"/>
                        </a:rPr>
                        <a:t> hyperglycemia </a:t>
                      </a:r>
                      <a:r>
                        <a:rPr lang="en-US" sz="1800" dirty="0">
                          <a:latin typeface="Times New Roman"/>
                          <a:ea typeface="Times New Roman"/>
                          <a:cs typeface="Arial"/>
                        </a:rPr>
                        <a:t>in diabetic </a:t>
                      </a:r>
                      <a:r>
                        <a:rPr lang="en-US" sz="1800" dirty="0" smtClean="0"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endParaRPr lang="en-US" sz="12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Arial"/>
                        </a:rPr>
                        <a:t>None</a:t>
                      </a:r>
                      <a:endParaRPr lang="en-US" sz="12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Times New Roman"/>
                          <a:ea typeface="Times New Roman"/>
                          <a:cs typeface="Arial"/>
                        </a:rPr>
                        <a:t> effect </a:t>
                      </a:r>
                      <a:r>
                        <a:rPr lang="en-US" sz="1800" dirty="0">
                          <a:latin typeface="Times New Roman"/>
                          <a:ea typeface="Times New Roman"/>
                          <a:cs typeface="Arial"/>
                        </a:rPr>
                        <a:t>is additive is unknown</a:t>
                      </a:r>
                      <a:endParaRPr lang="en-US" sz="12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8100" marR="38100" marT="38100" marB="38100"/>
                </a:tc>
              </a:tr>
              <a:tr h="1458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  <a:cs typeface="Arial"/>
                        </a:rPr>
                        <a:t>St. John's </a:t>
                      </a:r>
                      <a:r>
                        <a:rPr lang="en-US" sz="1800" dirty="0" err="1">
                          <a:latin typeface="Times New Roman"/>
                          <a:ea typeface="Times New Roman"/>
                          <a:cs typeface="Arial"/>
                        </a:rPr>
                        <a:t>wort</a:t>
                      </a:r>
                      <a:endParaRPr lang="en-US" sz="12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Arial"/>
                        </a:rPr>
                        <a:t>Depression</a:t>
                      </a:r>
                      <a:endParaRPr lang="en-US" sz="12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Times New Roman"/>
                          <a:ea typeface="Times New Roman"/>
                          <a:cs typeface="Arial"/>
                        </a:rPr>
                        <a:t> mild depression   </a:t>
                      </a:r>
                      <a:endParaRPr lang="en-US" sz="12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  <a:cs typeface="Arial"/>
                        </a:rPr>
                        <a:t>Sexual dysfunction </a:t>
                      </a:r>
                      <a:r>
                        <a:rPr lang="en-US" sz="1800" dirty="0" smtClean="0"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endParaRPr lang="en-US" sz="12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  <a:cs typeface="Arial"/>
                        </a:rPr>
                        <a:t>Numerous, </a:t>
                      </a:r>
                      <a:r>
                        <a:rPr lang="en-US" sz="1800" dirty="0" smtClean="0">
                          <a:latin typeface="Times New Roman"/>
                          <a:ea typeface="Times New Roman"/>
                          <a:cs typeface="Arial"/>
                        </a:rPr>
                        <a:t>  severe </a:t>
                      </a:r>
                      <a:r>
                        <a:rPr lang="en-US" sz="1800" dirty="0">
                          <a:latin typeface="Times New Roman"/>
                          <a:ea typeface="Times New Roman"/>
                          <a:cs typeface="Arial"/>
                        </a:rPr>
                        <a:t>consequences</a:t>
                      </a:r>
                      <a:endParaRPr lang="en-US" sz="12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  <a:cs typeface="Arial"/>
                        </a:rPr>
                        <a:t>Should not be used in major depression</a:t>
                      </a:r>
                      <a:endParaRPr lang="en-US" sz="12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8100" marR="38100" marT="38100" marB="38100"/>
                </a:tc>
              </a:tr>
              <a:tr h="17606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Times New Roman"/>
                          <a:ea typeface="Times New Roman"/>
                          <a:cs typeface="Arial"/>
                        </a:rPr>
                        <a:t>Ginkgo biloba</a:t>
                      </a:r>
                      <a:endParaRPr lang="en-US" sz="14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  <a:cs typeface="Arial"/>
                        </a:rPr>
                        <a:t>Dementia</a:t>
                      </a: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Times New Roman"/>
                          <a:ea typeface="Times New Roman"/>
                          <a:cs typeface="Arial"/>
                        </a:rPr>
                        <a:t> very </a:t>
                      </a:r>
                      <a:r>
                        <a:rPr lang="en-US" sz="2000" dirty="0">
                          <a:latin typeface="Times New Roman"/>
                          <a:ea typeface="Times New Roman"/>
                          <a:cs typeface="Arial"/>
                        </a:rPr>
                        <a:t>modest efficacy </a:t>
                      </a:r>
                      <a:r>
                        <a:rPr lang="en-US" sz="2000" dirty="0" smtClean="0">
                          <a:latin typeface="Times New Roman"/>
                          <a:ea typeface="Times New Roman"/>
                          <a:cs typeface="Arial"/>
                        </a:rPr>
                        <a:t>  </a:t>
                      </a:r>
                      <a:endParaRPr lang="en-US" sz="1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Times New Roman"/>
                          <a:ea typeface="Times New Roman"/>
                          <a:cs typeface="Arial"/>
                        </a:rPr>
                        <a:t> may </a:t>
                      </a:r>
                      <a:r>
                        <a:rPr lang="en-US" sz="2000" dirty="0">
                          <a:latin typeface="Times New Roman"/>
                          <a:ea typeface="Times New Roman"/>
                          <a:cs typeface="Arial"/>
                        </a:rPr>
                        <a:t>cause bleeding</a:t>
                      </a:r>
                      <a:endParaRPr lang="en-US" sz="1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Times New Roman"/>
                          <a:ea typeface="Times New Roman"/>
                          <a:cs typeface="Arial"/>
                        </a:rPr>
                        <a:t> aspirin </a:t>
                      </a:r>
                      <a:r>
                        <a:rPr lang="en-US" sz="2000" dirty="0">
                          <a:latin typeface="Times New Roman"/>
                          <a:ea typeface="Times New Roman"/>
                          <a:cs typeface="Arial"/>
                        </a:rPr>
                        <a:t>or warfarin</a:t>
                      </a:r>
                      <a:endParaRPr lang="en-US" sz="1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  <a:cs typeface="Arial"/>
                        </a:rPr>
                        <a:t>Should be stopped 7 days before surgery</a:t>
                      </a:r>
                      <a:endParaRPr lang="en-US" sz="1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8100" marR="38100" marT="38100" marB="3810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0350765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57232"/>
          </a:xfrm>
        </p:spPr>
        <p:txBody>
          <a:bodyPr>
            <a:norm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Other herb Other 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type of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herbs 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534770038"/>
              </p:ext>
            </p:extLst>
          </p:nvPr>
        </p:nvGraphicFramePr>
        <p:xfrm>
          <a:off x="0" y="1071546"/>
          <a:ext cx="9143999" cy="52038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8539"/>
                <a:gridCol w="1389461"/>
                <a:gridCol w="1524000"/>
                <a:gridCol w="1436960"/>
                <a:gridCol w="1159930"/>
                <a:gridCol w="1975109"/>
              </a:tblGrid>
              <a:tr h="7018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Times New Roman"/>
                          <a:ea typeface="Times New Roman"/>
                          <a:cs typeface="Arial"/>
                        </a:rPr>
                        <a:t>Herb or supplement</a:t>
                      </a:r>
                      <a:endParaRPr lang="en-US" sz="11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Times New Roman"/>
                          <a:ea typeface="Times New Roman"/>
                          <a:cs typeface="Arial"/>
                        </a:rPr>
                        <a:t>Most studied indication</a:t>
                      </a:r>
                      <a:endParaRPr lang="en-US" sz="11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Times New Roman"/>
                          <a:ea typeface="Times New Roman"/>
                          <a:cs typeface="Arial"/>
                        </a:rPr>
                        <a:t>Efficacy</a:t>
                      </a:r>
                      <a:endParaRPr lang="en-US" sz="11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Times New Roman"/>
                          <a:ea typeface="Times New Roman"/>
                          <a:cs typeface="Arial"/>
                        </a:rPr>
                        <a:t>Adverse effects</a:t>
                      </a:r>
                      <a:endParaRPr lang="en-US" sz="11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Times New Roman"/>
                          <a:ea typeface="Times New Roman"/>
                          <a:cs typeface="Arial"/>
                        </a:rPr>
                        <a:t>Drug interactions</a:t>
                      </a:r>
                      <a:endParaRPr lang="en-US" sz="11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Times New Roman"/>
                          <a:ea typeface="Times New Roman"/>
                          <a:cs typeface="Arial"/>
                        </a:rPr>
                        <a:t>Comments</a:t>
                      </a:r>
                      <a:endParaRPr lang="en-US" sz="11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8100" marR="38100" marT="38100" marB="38100"/>
                </a:tc>
              </a:tr>
              <a:tr h="13675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err="1" smtClean="0">
                          <a:latin typeface="Times New Roman"/>
                          <a:ea typeface="Times New Roman"/>
                          <a:cs typeface="Arial"/>
                        </a:rPr>
                        <a:t>Phyto</a:t>
                      </a:r>
                      <a:r>
                        <a:rPr lang="en-US" sz="2000" dirty="0" smtClean="0">
                          <a:latin typeface="Times New Roman"/>
                          <a:ea typeface="Times New Roman"/>
                          <a:cs typeface="Arial"/>
                        </a:rPr>
                        <a:t>-estrogens</a:t>
                      </a:r>
                      <a:endParaRPr lang="en-US" sz="1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  <a:cs typeface="Arial"/>
                        </a:rPr>
                        <a:t>Menopausal symptoms</a:t>
                      </a:r>
                      <a:endParaRPr lang="en-US" sz="1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  <a:cs typeface="Arial"/>
                        </a:rPr>
                        <a:t>Data incomplete; </a:t>
                      </a:r>
                      <a:r>
                        <a:rPr lang="en-US" sz="2000" dirty="0" smtClean="0"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endParaRPr lang="en-US" sz="1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Times New Roman"/>
                          <a:ea typeface="Times New Roman"/>
                          <a:cs typeface="Arial"/>
                        </a:rPr>
                        <a:t> unknown</a:t>
                      </a:r>
                      <a:endParaRPr lang="en-US" sz="1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  <a:cs typeface="Arial"/>
                        </a:rPr>
                        <a:t>None</a:t>
                      </a:r>
                      <a:endParaRPr lang="en-US" sz="1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  <a:cs typeface="Arial"/>
                        </a:rPr>
                        <a:t>Avoid in those with a history of breast cancer</a:t>
                      </a:r>
                      <a:endParaRPr lang="en-US" sz="1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8100" marR="38100" marT="38100" marB="38100"/>
                </a:tc>
              </a:tr>
              <a:tr h="16561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  <a:cs typeface="Arial"/>
                        </a:rPr>
                        <a:t>Saw palmetto</a:t>
                      </a:r>
                      <a:endParaRPr lang="en-US" sz="1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  <a:cs typeface="Arial"/>
                        </a:rPr>
                        <a:t>Benign prostatic hyperplasia</a:t>
                      </a:r>
                      <a:endParaRPr lang="en-US" sz="1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  <a:cs typeface="Arial"/>
                        </a:rPr>
                        <a:t>Good evidence</a:t>
                      </a:r>
                      <a:endParaRPr lang="en-US" sz="1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  <a:cs typeface="Arial"/>
                        </a:rPr>
                        <a:t>None</a:t>
                      </a:r>
                      <a:endParaRPr lang="en-US" sz="1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  <a:cs typeface="Arial"/>
                        </a:rPr>
                        <a:t>None</a:t>
                      </a:r>
                      <a:endParaRPr lang="en-US" sz="1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  <a:cs typeface="Arial"/>
                        </a:rPr>
                        <a:t>May be better tolerated than conventional therapies</a:t>
                      </a:r>
                      <a:endParaRPr lang="en-US" sz="1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8100" marR="38100" marT="38100" marB="38100"/>
                </a:tc>
              </a:tr>
              <a:tr h="6195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Times New Roman"/>
                          <a:ea typeface="Times New Roman"/>
                          <a:cs typeface="Arial"/>
                        </a:rPr>
                        <a:t>Echinacea</a:t>
                      </a:r>
                      <a:endParaRPr lang="en-US" sz="14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  <a:cs typeface="Arial"/>
                        </a:rPr>
                        <a:t>Upper respiratory tract infection</a:t>
                      </a:r>
                      <a:endParaRPr lang="en-US" sz="1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  <a:cs typeface="Arial"/>
                        </a:rPr>
                        <a:t>Study results have been mixed</a:t>
                      </a: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  <a:cs typeface="Arial"/>
                        </a:rPr>
                        <a:t>None</a:t>
                      </a:r>
                      <a:endParaRPr lang="en-US" sz="1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  <a:cs typeface="Arial"/>
                        </a:rPr>
                        <a:t>None</a:t>
                      </a:r>
                      <a:endParaRPr lang="en-US" sz="14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8100" marR="38100" marT="38100" marB="381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latin typeface="Times New Roman"/>
                          <a:ea typeface="Times New Roman"/>
                          <a:cs typeface="Arial"/>
                        </a:rPr>
                        <a:t> wide </a:t>
                      </a:r>
                      <a:r>
                        <a:rPr lang="en-US" sz="2000" dirty="0">
                          <a:latin typeface="Times New Roman"/>
                          <a:ea typeface="Times New Roman"/>
                          <a:cs typeface="Arial"/>
                        </a:rPr>
                        <a:t>variation in species </a:t>
                      </a:r>
                      <a:r>
                        <a:rPr lang="en-US" sz="2000" dirty="0" smtClean="0">
                          <a:latin typeface="Times New Roman"/>
                          <a:ea typeface="Times New Roman"/>
                          <a:cs typeface="Arial"/>
                        </a:rPr>
                        <a:t> </a:t>
                      </a:r>
                      <a:endParaRPr lang="en-US" sz="1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8100" marR="38100" marT="38100" marB="3810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7012121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90600"/>
          </a:xfrm>
        </p:spPr>
        <p:txBody>
          <a:bodyPr>
            <a:normAutofit fontScale="90000"/>
          </a:bodyPr>
          <a:lstStyle/>
          <a:p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b="1" i="1" baseline="30000" dirty="0" smtClean="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lecture 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:Safety of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CAM 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1196752"/>
            <a:ext cx="9144000" cy="566124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Not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all CAM therapies are 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safe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571500" indent="-571500">
              <a:buFont typeface="+mj-lt"/>
              <a:buAutoNum type="romanLcPeriod"/>
            </a:pP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Some are 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toxic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their </a:t>
            </a:r>
            <a:r>
              <a:rPr lang="en-US" sz="2800" b="1" u="sng" dirty="0" smtClean="0">
                <a:latin typeface="Times New Roman" pitchFamily="18" charset="0"/>
                <a:cs typeface="Times New Roman" pitchFamily="18" charset="0"/>
              </a:rPr>
              <a:t>own </a:t>
            </a:r>
            <a:r>
              <a:rPr lang="en-US" sz="2800" b="1" u="sng" dirty="0">
                <a:latin typeface="Times New Roman" pitchFamily="18" charset="0"/>
                <a:cs typeface="Times New Roman" pitchFamily="18" charset="0"/>
              </a:rPr>
              <a:t>right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(e.g. dietary supplements containing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ephedrine alkaloids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now banned in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USA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) </a:t>
            </a:r>
          </a:p>
          <a:p>
            <a:pPr marL="571500" indent="-571500">
              <a:buFont typeface="+mj-lt"/>
              <a:buAutoNum type="romanLcPeriod"/>
            </a:pP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Others are 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harmful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if </a:t>
            </a:r>
            <a:r>
              <a:rPr lang="en-US" sz="2800" b="1" u="sng" dirty="0">
                <a:latin typeface="Times New Roman" pitchFamily="18" charset="0"/>
                <a:cs typeface="Times New Roman" pitchFamily="18" charset="0"/>
              </a:rPr>
              <a:t>used in combination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with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conventional treatment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(e.g. garlic supplements that interfere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with the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action of anti-HIV chemotherapy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  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marL="571500" indent="-571500">
              <a:buFont typeface="+mj-lt"/>
              <a:buAutoNum type="romanLcPeriod"/>
            </a:pP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Others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have been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associated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with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rare but </a:t>
            </a:r>
            <a:r>
              <a:rPr lang="en-US" sz="2800" b="1" u="sng" dirty="0">
                <a:latin typeface="Times New Roman" pitchFamily="18" charset="0"/>
                <a:cs typeface="Times New Roman" pitchFamily="18" charset="0"/>
              </a:rPr>
              <a:t>serious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side-effects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which can be life-threatening (e.g. bowel perforation from coffee enemas,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hyponatraemia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from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noni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juice).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00108"/>
          </a:xfrm>
        </p:spPr>
        <p:txBody>
          <a:bodyPr/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potential for harm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8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Potential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for harm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when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CAM is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used to treat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serious or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life-threatening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medical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conditions, if the resultant delay in seeking conventional treatment compromises clinical outcome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On </a:t>
            </a:r>
            <a:r>
              <a:rPr lang="en-US" sz="28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balance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however, the relative safety of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most CAM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therapies can be regarded as a positive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feature; homeopathy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is an example.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00108"/>
          </a:xfrm>
        </p:spPr>
        <p:txBody>
          <a:bodyPr>
            <a:noAutofit/>
          </a:bodyPr>
          <a:lstStyle/>
          <a:p>
            <a:pPr algn="l"/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The popularity of CAM 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1000108"/>
            <a:ext cx="9144000" cy="5857892"/>
          </a:xfrm>
        </p:spPr>
        <p:txBody>
          <a:bodyPr>
            <a:normAutofit/>
          </a:bodyPr>
          <a:lstStyle/>
          <a:p>
            <a:pPr marL="82296" indent="0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may reflect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the: </a:t>
            </a:r>
          </a:p>
          <a:p>
            <a:pPr marL="82296" indent="0"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lack of confidence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in conventional medicine, particularly a belief that it will not help the condition or may cause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harm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often used by </a:t>
            </a:r>
            <a:r>
              <a:rPr lang="en-US" sz="2400" u="sng" dirty="0" smtClean="0">
                <a:latin typeface="Times New Roman" pitchFamily="18" charset="0"/>
                <a:cs typeface="Times New Roman" pitchFamily="18" charset="0"/>
              </a:rPr>
              <a:t>cancer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patients who have disease which is </a:t>
            </a:r>
            <a:r>
              <a:rPr lang="en-US" sz="24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unresponsive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to conventional medicines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increasing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ease of access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to information </a:t>
            </a:r>
            <a:r>
              <a:rPr lang="ar-IQ" sz="2400" dirty="0" smtClean="0">
                <a:latin typeface="Times New Roman" pitchFamily="18" charset="0"/>
                <a:cs typeface="Times New Roman" pitchFamily="18" charset="0"/>
              </a:rPr>
              <a:t>&amp;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therapies via the Internet. 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CAM is often </a:t>
            </a:r>
            <a:r>
              <a:rPr lang="en-US" sz="24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seeming to be completely safe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; patients may therefore be willing to experiment with it as a ‘no-lose’ measure. 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inherently pleasurable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Many forms of CAM 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regardless of any therapeutic benefit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2984"/>
          </a:xfrm>
        </p:spPr>
        <p:txBody>
          <a:bodyPr>
            <a:normAutofit fontScale="90000"/>
          </a:bodyPr>
          <a:lstStyle/>
          <a:p>
            <a:r>
              <a:rPr lang="en-US" b="1" i="1" dirty="0" smtClean="0"/>
              <a:t/>
            </a:r>
            <a:br>
              <a:rPr lang="en-US" b="1" i="1" dirty="0" smtClean="0"/>
            </a:b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Evidence Based Medicine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EBM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1285860"/>
            <a:ext cx="9144000" cy="5572140"/>
          </a:xfrm>
        </p:spPr>
        <p:txBody>
          <a:bodyPr>
            <a:normAutofit/>
          </a:bodyPr>
          <a:lstStyle/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practitioners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and advocates of CAM are increasingly challenged to justify these treatments through independent, well-conducted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controlled clinical trials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In some cases, this may be difficult (e.g. the placebo arm of a double-blind trial of acupuncture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82296" indent="0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In addition, it can be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argued (</a:t>
            </a:r>
            <a:r>
              <a:rPr lang="ar-IQ" sz="2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ar-IQ" sz="2400" dirty="0">
                <a:latin typeface="Times New Roman" pitchFamily="18" charset="0"/>
                <a:cs typeface="Times New Roman" pitchFamily="18" charset="0"/>
              </a:rPr>
              <a:t>محاولة البرهنة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different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types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&amp; evidence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focusing on </a:t>
            </a:r>
            <a:r>
              <a:rPr lang="en-US" sz="2400" b="1" u="sng" dirty="0">
                <a:latin typeface="Times New Roman" pitchFamily="18" charset="0"/>
                <a:cs typeface="Times New Roman" pitchFamily="18" charset="0"/>
              </a:rPr>
              <a:t>patient satisfaction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&amp; </a:t>
            </a:r>
            <a:r>
              <a:rPr lang="en-US" sz="2400" b="1" u="sng" dirty="0" smtClean="0">
                <a:latin typeface="Times New Roman" pitchFamily="18" charset="0"/>
                <a:cs typeface="Times New Roman" pitchFamily="18" charset="0"/>
              </a:rPr>
              <a:t>subjective benefit 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rather than </a:t>
            </a:r>
            <a:r>
              <a:rPr lang="en-US" sz="2400" b="1" u="sng" dirty="0">
                <a:latin typeface="Times New Roman" pitchFamily="18" charset="0"/>
                <a:cs typeface="Times New Roman" pitchFamily="18" charset="0"/>
              </a:rPr>
              <a:t>measurable clinical outcomes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may be more appropriate for CAM.</a:t>
            </a:r>
          </a:p>
          <a:p>
            <a:endParaRPr lang="en-US" sz="2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0004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 NEW literature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928670"/>
            <a:ext cx="9144000" cy="5929330"/>
          </a:xfrm>
        </p:spPr>
        <p:txBody>
          <a:bodyPr>
            <a:normAutofit fontScale="70000" lnSpcReduction="20000"/>
          </a:bodyPr>
          <a:lstStyle/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only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a minority of CAM therapies are supported by any evidence that would be acceptable for conventional medicine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82296" indent="0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These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are primarily the ‘big five’ CAM therapies: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osteopathy  (</a:t>
            </a:r>
            <a:r>
              <a:rPr lang="ar-IQ" dirty="0" smtClean="0">
                <a:latin typeface="Times New Roman" pitchFamily="18" charset="0"/>
                <a:cs typeface="Times New Roman" pitchFamily="18" charset="0"/>
              </a:rPr>
              <a:t>المعالجة بالتقويم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chiropractic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acupuncture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homeopathy  </a:t>
            </a:r>
            <a:r>
              <a:rPr lang="ar-IQ" dirty="0" smtClean="0">
                <a:latin typeface="Times New Roman" pitchFamily="18" charset="0"/>
                <a:cs typeface="Times New Roman" pitchFamily="18" charset="0"/>
              </a:rPr>
              <a:t>&amp;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herbal medicine 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Moreover, where such positive evidence does exist, it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is:</a:t>
            </a:r>
          </a:p>
          <a:p>
            <a:pPr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often outweighed by negative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studies  </a:t>
            </a:r>
          </a:p>
          <a:p>
            <a:pPr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limited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to a small subset of the clinical conditions for which the treatment is used.</a:t>
            </a:r>
          </a:p>
          <a:p>
            <a:pPr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 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00108"/>
          </a:xfrm>
        </p:spPr>
        <p:txBody>
          <a:bodyPr>
            <a:noAutofit/>
          </a:bodyPr>
          <a:lstStyle/>
          <a:p>
            <a:r>
              <a:rPr lang="en-US" sz="3600" b="1" u="sng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b="1" u="sng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600" b="1" u="sng" dirty="0" smtClean="0">
                <a:latin typeface="Times New Roman" pitchFamily="18" charset="0"/>
                <a:cs typeface="Times New Roman" pitchFamily="18" charset="0"/>
              </a:rPr>
              <a:t>Integrated health care</a:t>
            </a:r>
            <a:r>
              <a:rPr lang="en-US" sz="3600" u="sng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u="sng" dirty="0" smtClean="0">
                <a:latin typeface="Times New Roman" pitchFamily="18" charset="0"/>
                <a:cs typeface="Times New Roman" pitchFamily="18" charset="0"/>
              </a:rPr>
            </a:br>
            <a:endParaRPr lang="en-US" sz="3600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1142984"/>
            <a:ext cx="9144000" cy="5715016"/>
          </a:xfrm>
        </p:spPr>
        <p:txBody>
          <a:bodyPr>
            <a:norm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There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is a considerable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stimulus</a:t>
            </a:r>
            <a:r>
              <a:rPr lang="ar-IQ" sz="2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behind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moves to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integrate CAM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with conventional medicine and health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care at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the level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of:</a:t>
            </a:r>
          </a:p>
          <a:p>
            <a:pPr>
              <a:buNone/>
            </a:pPr>
            <a:r>
              <a:rPr lang="ar-IQ" sz="2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resource allocation, service design,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clinical practice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education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&amp; research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Almost 50% of general practices in the UK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&amp; an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increasing number of hospitals offer some form of access to CAM. 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many parts of Asia in particular, this kind of medical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multiplicity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is the norm, and patients do not necessarily make a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distinction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between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different systems of health care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   </a:t>
            </a:r>
            <a:r>
              <a:rPr lang="ar-IQ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IQ" sz="2400" dirty="0">
                <a:latin typeface="Times New Roman" pitchFamily="18" charset="0"/>
                <a:cs typeface="Times New Roman" pitchFamily="18" charset="0"/>
              </a:rPr>
              <a:t>(  التعددية  </a:t>
            </a:r>
            <a:r>
              <a:rPr lang="ar-IQ" sz="24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انقلاب">
  <a:themeElements>
    <a:clrScheme name="انقلاب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انقلاب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انقلاب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394</TotalTime>
  <Words>914</Words>
  <Application>Microsoft Office PowerPoint</Application>
  <PresentationFormat>عرض على الشاشة (3:4)‏</PresentationFormat>
  <Paragraphs>132</Paragraphs>
  <Slides>12</Slides>
  <Notes>1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12</vt:i4>
      </vt:variant>
    </vt:vector>
  </HeadingPairs>
  <TitlesOfParts>
    <vt:vector size="13" baseType="lpstr">
      <vt:lpstr>انقلاب</vt:lpstr>
      <vt:lpstr>Herbal therapy</vt:lpstr>
      <vt:lpstr>  Evidence of Efficacy, Safety of Selected Herbs &amp; Supplements</vt:lpstr>
      <vt:lpstr>Other herb Other type of herbs </vt:lpstr>
      <vt:lpstr> 4th     lecture :Safety of  CAM  </vt:lpstr>
      <vt:lpstr>potential for harm</vt:lpstr>
      <vt:lpstr>The popularity of CAM </vt:lpstr>
      <vt:lpstr> Evidence Based Medicine EBM  </vt:lpstr>
      <vt:lpstr> NEW literature</vt:lpstr>
      <vt:lpstr> Integrated health care </vt:lpstr>
      <vt:lpstr>Historically</vt:lpstr>
      <vt:lpstr>Integrated health ( IH )</vt:lpstr>
      <vt:lpstr> Websites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popularity of CAM</dc:title>
  <dc:creator>sa54mmnhj</dc:creator>
  <cp:lastModifiedBy>DELL</cp:lastModifiedBy>
  <cp:revision>49</cp:revision>
  <dcterms:created xsi:type="dcterms:W3CDTF">2015-02-10T16:01:26Z</dcterms:created>
  <dcterms:modified xsi:type="dcterms:W3CDTF">2017-12-17T16:31:03Z</dcterms:modified>
</cp:coreProperties>
</file>